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6" r:id="rId3"/>
    <p:sldId id="401" r:id="rId4"/>
    <p:sldId id="432" r:id="rId5"/>
    <p:sldId id="348" r:id="rId6"/>
    <p:sldId id="434" r:id="rId7"/>
    <p:sldId id="373" r:id="rId8"/>
    <p:sldId id="351" r:id="rId9"/>
    <p:sldId id="375" r:id="rId10"/>
    <p:sldId id="428" r:id="rId11"/>
    <p:sldId id="430" r:id="rId12"/>
    <p:sldId id="426" r:id="rId13"/>
    <p:sldId id="352" r:id="rId14"/>
    <p:sldId id="333" r:id="rId15"/>
    <p:sldId id="374" r:id="rId16"/>
    <p:sldId id="435" r:id="rId17"/>
    <p:sldId id="429" r:id="rId18"/>
    <p:sldId id="436" r:id="rId19"/>
    <p:sldId id="437" r:id="rId20"/>
    <p:sldId id="438" r:id="rId21"/>
    <p:sldId id="439" r:id="rId22"/>
    <p:sldId id="440" r:id="rId23"/>
    <p:sldId id="431" r:id="rId24"/>
    <p:sldId id="39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z z" initials="L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714" autoAdjust="0"/>
    <p:restoredTop sz="94660"/>
  </p:normalViewPr>
  <p:slideViewPr>
    <p:cSldViewPr>
      <p:cViewPr varScale="1">
        <p:scale>
          <a:sx n="91" d="100"/>
          <a:sy n="91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6"/>
    </p:cViewPr>
  </p:sorterViewPr>
  <p:notesViewPr>
    <p:cSldViewPr>
      <p:cViewPr varScale="1">
        <p:scale>
          <a:sx n="51" d="100"/>
          <a:sy n="51" d="100"/>
        </p:scale>
        <p:origin x="-229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0DBA-BC56-4618-B5BE-02A9E560C5A4}" type="datetimeFigureOut">
              <a:rPr lang="zh-CN" altLang="en-US" smtClean="0"/>
              <a:pPr/>
              <a:t>5/14/14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4D3A-27B1-4550-8547-3584049BF0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7498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39194-438D-4C4A-9F3C-54F295481D28}" type="datetimeFigureOut">
              <a:rPr lang="zh-CN" altLang="en-US" smtClean="0"/>
              <a:pPr/>
              <a:t>5/14/14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EC41-6B4D-4916-B0D2-1B9B12CE20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4035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4280-0F27-3044-AE87-B6A7312B2F3C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E1F-4B38-804E-BAE8-F74848B3CAC1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68C-A8F9-A94B-A9BE-4899FCFE788C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9A87-0A3F-E44A-8A75-045B46C61813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1312-4C30-AD4D-90E4-F2C020B4655E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278A-C62B-D845-8B31-6E7D0EBF49BF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A12-ECB0-414D-A8B8-A92CB7D9F103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65D5-D3A8-2749-9978-8FADF04E3E50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FD88-0985-C44D-B3E7-E33E5DAD7455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B5BA-0C87-9043-8BEF-5D887B719A85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F0E-7020-0743-85AC-487B792DDAB6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4192-FDA2-A346-B31F-724C4FCDFC8D}" type="datetime1">
              <a:rPr lang="en-US" altLang="zh-CN" smtClean="0"/>
              <a:pPr/>
              <a:t>5/14/14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Princeton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hyperlink" Target="..%5C..%5CMypaper%5C2D%5Cmovie3%5CMovie32.wmv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video" Target="file://localhost/Users/zhuzh/Research/Mypaper/PPVI/FUOri/Movie32.avi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zhuzh/Research/presentation/thesis%20defense/Movie_0001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28575"/>
            <a:ext cx="8064500" cy="6829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127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-32" y="928670"/>
            <a:ext cx="9001156" cy="314327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FU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and Outburst Mechanisms</a:t>
            </a: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2514600" y="3352800"/>
            <a:ext cx="3955754" cy="175260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Zhaohuan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Zhu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Hubble Fellow, Princeton University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029200"/>
            <a:ext cx="707269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Collaborators: Lee Hartmann (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Umich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Charles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Gammie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(UIUC), 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Nuria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Calvet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Umich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Jonathan McKinney (UMD),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Jaehan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Umich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>
          <a:xfrm rot="5400000" flipH="1" flipV="1">
            <a:off x="77247" y="2638428"/>
            <a:ext cx="2714644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434569" y="3995750"/>
            <a:ext cx="2786082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22098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Log T</a:t>
            </a:r>
            <a:r>
              <a:rPr lang="en-US" altLang="zh-CN" baseline="-25000" dirty="0" smtClean="0"/>
              <a:t>eff</a:t>
            </a:r>
            <a:endParaRPr lang="zh-CN" alt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548540" y="40550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Log 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4648200"/>
            <a:ext cx="6629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 curve can be due to various reasons</a:t>
            </a:r>
          </a:p>
          <a:p>
            <a:pPr marL="342900" indent="-342900">
              <a:buAutoNum type="arabicParenR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Hydrogen ionization-``Thermal Instability’’</a:t>
            </a:r>
          </a:p>
          <a:p>
            <a:pPr marL="342900" indent="-342900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successful for CV objects, proposed for FU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(Bell &amp; Lin 1994)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But the outburst radius is ~0.1 AU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2)   Different accretion mechanisms at different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and T.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2209800"/>
            <a:ext cx="358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`S’ curve determines the outburst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3911" y="3290123"/>
            <a:ext cx="1196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Heating&gt;cooling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63131" y="2781304"/>
            <a:ext cx="1196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Heating&lt;cooling</a:t>
            </a:r>
            <a:endParaRPr lang="zh-CN" altLang="en-US" sz="1200" dirty="0"/>
          </a:p>
        </p:txBody>
      </p:sp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Outburst and ‘S’ curve: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034911" y="1408414"/>
            <a:ext cx="1102443" cy="2302865"/>
          </a:xfrm>
          <a:custGeom>
            <a:avLst/>
            <a:gdLst>
              <a:gd name="connsiteX0" fmla="*/ 1102443 w 1102443"/>
              <a:gd name="connsiteY0" fmla="*/ 0 h 2302865"/>
              <a:gd name="connsiteX1" fmla="*/ 446559 w 1102443"/>
              <a:gd name="connsiteY1" fmla="*/ 851362 h 2302865"/>
              <a:gd name="connsiteX2" fmla="*/ 907073 w 1102443"/>
              <a:gd name="connsiteY2" fmla="*/ 1325892 h 2302865"/>
              <a:gd name="connsiteX3" fmla="*/ 0 w 1102443"/>
              <a:gd name="connsiteY3" fmla="*/ 2302865 h 23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43" h="2302865">
                <a:moveTo>
                  <a:pt x="1102443" y="0"/>
                </a:moveTo>
                <a:cubicBezTo>
                  <a:pt x="790782" y="315190"/>
                  <a:pt x="479121" y="630380"/>
                  <a:pt x="446559" y="851362"/>
                </a:cubicBezTo>
                <a:cubicBezTo>
                  <a:pt x="413997" y="1072344"/>
                  <a:pt x="981500" y="1083975"/>
                  <a:pt x="907073" y="1325892"/>
                </a:cubicBezTo>
                <a:cubicBezTo>
                  <a:pt x="832647" y="1567809"/>
                  <a:pt x="416323" y="1935337"/>
                  <a:pt x="0" y="230286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354357" y="2913637"/>
            <a:ext cx="2209006" cy="4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846836" y="2912843"/>
            <a:ext cx="2209006" cy="4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96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67" y="901602"/>
            <a:ext cx="4450313" cy="435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324600" y="51054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(Zhu et al. 2009a, 2010b)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Disk unstable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regions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76277"/>
            <a:ext cx="44770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M&gt;3x10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/yr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may be subject to thermal instability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 At M&lt;3x10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/yr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Non-steady (outbursts)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GI pileup-&gt;dissipation-&gt;MRI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(3) At M&gt;10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/yr, R&gt;100 AU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Gravitationally fragmentation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Rafikov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2007, 2009)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6769" y="103172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82089" y="1828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5046" y="2895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18584" y="1981200"/>
            <a:ext cx="19442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3810000"/>
            <a:ext cx="17405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0" y="2667000"/>
            <a:ext cx="114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19577" y="1700808"/>
            <a:ext cx="928687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Outburst mechanisms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7921036" cy="4831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1) Accretion of Clumps generated by GI</a:t>
            </a:r>
          </a:p>
          <a:p>
            <a:pPr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Vorobyov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Basu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2005, 2006, 2008</a:t>
            </a:r>
          </a:p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00"/>
            <a:ext cx="2500297" cy="257530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62000" y="483108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498348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>
            <a:off x="2362200" y="4419600"/>
            <a:ext cx="304800" cy="1402080"/>
          </a:xfrm>
          <a:prstGeom prst="trapezoid">
            <a:avLst/>
          </a:prstGeom>
          <a:solidFill>
            <a:schemeClr val="bg2">
              <a:lumMod val="50000"/>
            </a:schemeClr>
          </a:solidFill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83080" y="4867656"/>
            <a:ext cx="838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7582" y="3893403"/>
            <a:ext cx="462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2) Thermal instability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Bell &amp; Lin 1994,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Lodato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&amp; Clarke 2004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241800" y="3643313"/>
            <a:ext cx="40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GI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149" name="Picture 2" descr="screenshot_01.jpg                                              0035404EMacintosh HD                   BCFB4E1D:"/>
          <p:cNvPicPr>
            <a:picLocks noChangeAspect="1" noChangeArrowheads="1"/>
          </p:cNvPicPr>
          <p:nvPr/>
        </p:nvPicPr>
        <p:blipFill>
          <a:blip r:embed="rId3" cstate="print"/>
          <a:srcRect t="12131" b="8089"/>
          <a:stretch>
            <a:fillRect/>
          </a:stretch>
        </p:blipFill>
        <p:spPr bwMode="auto">
          <a:xfrm>
            <a:off x="0" y="990600"/>
            <a:ext cx="5397283" cy="508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495800" y="1752600"/>
            <a:ext cx="928687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2214563" y="5929313"/>
            <a:ext cx="5566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Armitage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et al. 2001,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Zhu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Hartmann,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Gammie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Outburst mechanism: MRI+GI instability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37" y="1214735"/>
            <a:ext cx="159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3) MRI+GI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3733800" cy="2900819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562600" y="4572000"/>
            <a:ext cx="2426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(Martin &amp;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Lubow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2011)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14313" y="1124744"/>
            <a:ext cx="8929687" cy="57852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Axisymmetric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viscous fluid </a:t>
            </a:r>
          </a:p>
          <a:p>
            <a:pPr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                     where the viscosity parameter (</a:t>
            </a:r>
            <a:r>
              <a:rPr lang="el-GR" altLang="zh-CN" sz="1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) of MRI and GI    </a:t>
            </a:r>
          </a:p>
          <a:p>
            <a:pPr>
              <a:buNone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altLang="zh-CN" sz="1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altLang="zh-CN" sz="1800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altLang="zh-CN" sz="1800" baseline="-25000" dirty="0" smtClean="0">
                <a:latin typeface="Times New Roman" pitchFamily="18" charset="0"/>
                <a:cs typeface="Times New Roman" pitchFamily="18" charset="0"/>
              </a:rPr>
              <a:t>MRI    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if   T&gt;T</a:t>
            </a:r>
            <a:r>
              <a:rPr lang="en-US" altLang="zh-CN" sz="1800" baseline="-25000" dirty="0" smtClean="0">
                <a:latin typeface="Times New Roman" pitchFamily="18" charset="0"/>
                <a:cs typeface="Times New Roman" pitchFamily="18" charset="0"/>
              </a:rPr>
              <a:t>MRI 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1800" dirty="0" smtClean="0">
                <a:latin typeface="Symbol" pitchFamily="18" charset="2"/>
                <a:cs typeface="Times New Roman" pitchFamily="18" charset="0"/>
              </a:rPr>
              <a:t>S&lt;S</a:t>
            </a:r>
            <a:r>
              <a:rPr lang="en-US" altLang="zh-CN" sz="1800" baseline="-25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=100 g/cm</a:t>
            </a:r>
            <a:r>
              <a:rPr lang="en-US" altLang="zh-CN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altLang="zh-CN" sz="1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=exp(-Q</a:t>
            </a:r>
            <a:r>
              <a:rPr lang="en-US" altLang="zh-CN" sz="1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transfer </a:t>
            </a:r>
          </a:p>
          <a:p>
            <a:pPr>
              <a:buNone/>
              <a:defRPr/>
            </a:pPr>
            <a:endParaRPr lang="en-US" altLang="zh-CN" sz="1800" dirty="0" smtClean="0">
              <a:latin typeface="Times New Roman" pitchFamily="18" charset="0"/>
              <a:cs typeface="Times New Roman" pitchFamily="18" charset="0"/>
              <a:hlinkClick r:id="rId4" action="ppaction://hlinkfile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MRI+GI instability: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2D R-Z simulation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453" y="1524000"/>
            <a:ext cx="1294259" cy="31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ovie32.wmv">
            <a:hlinkClick r:id="" action="ppaction://media"/>
          </p:cNvPr>
          <p:cNvPicPr/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05000" y="2971800"/>
            <a:ext cx="4467200" cy="36260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905000" y="2895600"/>
            <a:ext cx="6096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791200" y="2895600"/>
            <a:ext cx="581000" cy="37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11760" y="2174628"/>
            <a:ext cx="112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Toomre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5300" y="1286033"/>
            <a:ext cx="3563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Maximum mass accretion rate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Outburst duration time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High Ṁ disk size</a:t>
            </a:r>
          </a:p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36" y="1567622"/>
            <a:ext cx="4047974" cy="41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40014" y="5445224"/>
            <a:ext cx="16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(Zhu et al. 2009c)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29940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dM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dt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MRI+GI instability: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2D R-Z simulation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4" cstate="print"/>
          <a:srcRect l="12048" t="62517"/>
          <a:stretch>
            <a:fillRect/>
          </a:stretch>
        </p:blipFill>
        <p:spPr bwMode="auto">
          <a:xfrm>
            <a:off x="5374922" y="2681837"/>
            <a:ext cx="3491880" cy="19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158898" y="32486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04248" y="2996952"/>
            <a:ext cx="148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2x10</a:t>
            </a:r>
            <a:r>
              <a:rPr lang="en-US" baseline="30000" dirty="0" smtClean="0"/>
              <a:t>-4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ʘ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yr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MRI+GI instability: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2D R-Z simulation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05000" y="2895600"/>
            <a:ext cx="6096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791200" y="2895600"/>
            <a:ext cx="581000" cy="37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4876800"/>
            <a:ext cx="3434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Due to Thermal instability</a:t>
            </a:r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midplane</a:t>
            </a:r>
            <a:r>
              <a:rPr lang="en-US" altLang="zh-CN" dirty="0" smtClean="0"/>
              <a:t> temperature is 10</a:t>
            </a:r>
            <a:r>
              <a:rPr lang="en-US" altLang="zh-CN" baseline="30000" dirty="0" smtClean="0"/>
              <a:t>5</a:t>
            </a:r>
            <a:r>
              <a:rPr lang="en-US" altLang="zh-CN" dirty="0" smtClean="0"/>
              <a:t> K</a:t>
            </a:r>
            <a:endParaRPr lang="zh-CN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5092700" cy="382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181600"/>
            <a:ext cx="25406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/>
              </a:rPr>
              <a:t>Hartmann, Zhu &amp; </a:t>
            </a:r>
            <a:r>
              <a:rPr lang="en-US" sz="1500" dirty="0" err="1" smtClean="0">
                <a:latin typeface="Times New Roman"/>
              </a:rPr>
              <a:t>Calvet</a:t>
            </a:r>
            <a:r>
              <a:rPr lang="en-US" sz="1500" dirty="0" smtClean="0">
                <a:latin typeface="Times New Roman"/>
              </a:rPr>
              <a:t> 2010</a:t>
            </a:r>
            <a:endParaRPr lang="en-US" sz="15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vie_0001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7" y="1052735"/>
            <a:ext cx="7738955" cy="58052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9552" y="1052734"/>
            <a:ext cx="2232248" cy="580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3760" y="1052736"/>
            <a:ext cx="1908720" cy="5805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715000"/>
            <a:ext cx="1779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et al. In prep.)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MRI+GI instability: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2D R-</a:t>
            </a:r>
            <a:r>
              <a:rPr lang="el-GR" altLang="zh-CN" sz="2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Φ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simulation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668903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441960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et al in prep.)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MRI+GI instability: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2D R-</a:t>
            </a:r>
            <a:r>
              <a:rPr lang="el-GR" altLang="zh-CN" sz="2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Φ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simulation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5257800" cy="51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Disk Fragmentation: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Outlines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2872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altLang="zh-CN" sz="3200" dirty="0" smtClean="0">
                <a:latin typeface="Times New Roman" pitchFamily="18" charset="0"/>
              </a:rPr>
              <a:t>FU </a:t>
            </a:r>
            <a:r>
              <a:rPr lang="en-US" altLang="zh-CN" sz="3200" dirty="0" err="1" smtClean="0">
                <a:latin typeface="Times New Roman" pitchFamily="18" charset="0"/>
              </a:rPr>
              <a:t>Ori</a:t>
            </a:r>
            <a:r>
              <a:rPr lang="en-US" altLang="zh-CN" sz="3200" dirty="0" smtClean="0">
                <a:latin typeface="Times New Roman" pitchFamily="18" charset="0"/>
              </a:rPr>
              <a:t> observations</a:t>
            </a:r>
          </a:p>
          <a:p>
            <a:pPr lvl="1">
              <a:buNone/>
            </a:pPr>
            <a:r>
              <a:rPr lang="en-US" altLang="zh-CN" sz="2400" dirty="0" smtClean="0">
                <a:latin typeface="Times New Roman" pitchFamily="18" charset="0"/>
              </a:rPr>
              <a:t>   -High accretion rate inner disks</a:t>
            </a:r>
          </a:p>
          <a:p>
            <a:pPr lvl="1">
              <a:buNone/>
            </a:pPr>
            <a:r>
              <a:rPr lang="en-US" altLang="zh-CN" sz="2400" dirty="0" smtClean="0">
                <a:latin typeface="Times New Roman" pitchFamily="18" charset="0"/>
              </a:rPr>
              <a:t>   </a:t>
            </a:r>
          </a:p>
          <a:p>
            <a:pPr lvl="1">
              <a:buNone/>
            </a:pPr>
            <a:endParaRPr lang="en-US" altLang="zh-CN" sz="2400" dirty="0" smtClean="0">
              <a:latin typeface="Times New Roman" pitchFamily="18" charset="0"/>
            </a:endParaRPr>
          </a:p>
          <a:p>
            <a:pPr lvl="1">
              <a:buFont typeface="Arial"/>
              <a:buChar char="•"/>
            </a:pPr>
            <a:r>
              <a:rPr lang="en-US" altLang="zh-CN" sz="3200" dirty="0" smtClean="0">
                <a:latin typeface="Times New Roman" pitchFamily="18" charset="0"/>
              </a:rPr>
              <a:t>Outburst mechanisms</a:t>
            </a:r>
            <a:endParaRPr lang="en-US" altLang="zh-CN" sz="2400" dirty="0" smtClean="0">
              <a:latin typeface="Times New Roman" pitchFamily="18" charset="0"/>
            </a:endParaRPr>
          </a:p>
          <a:p>
            <a:pPr lvl="1">
              <a:buNone/>
            </a:pPr>
            <a:r>
              <a:rPr lang="en-US" altLang="zh-CN" sz="2400" dirty="0" smtClean="0">
                <a:latin typeface="Times New Roman" pitchFamily="18" charset="0"/>
              </a:rPr>
              <a:t>   -MRI+GI</a:t>
            </a:r>
          </a:p>
          <a:p>
            <a:pPr lvl="1">
              <a:buNone/>
            </a:pPr>
            <a:r>
              <a:rPr lang="en-US" altLang="zh-CN" sz="2400" dirty="0" smtClean="0">
                <a:latin typeface="Times New Roman" pitchFamily="18" charset="0"/>
              </a:rPr>
              <a:t>   -Disk fragmentation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371600" y="2057400"/>
          <a:ext cx="1676400" cy="782008"/>
        </p:xfrm>
        <a:graphic>
          <a:graphicData uri="http://schemas.openxmlformats.org/presentationml/2006/ole">
            <p:oleObj spid="_x0000_s16386" name="Equation" r:id="rId3" imgW="901700" imgH="4191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2669" y="2362200"/>
            <a:ext cx="6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</a:rPr>
              <a:t>R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/>
              </a:rPr>
              <a:t>*</a:t>
            </a:r>
            <a:endParaRPr lang="en-US" sz="2800" i="1" baseline="-25000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Disk fragmentation: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6096000"/>
            <a:ext cx="1477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(Zhu et al. 2012)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57250"/>
            <a:ext cx="8507573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5664200" cy="53594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Disks fragment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under certain conditions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Clumps could have different fates: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14400"/>
            <a:ext cx="19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Tidal destruction:</a:t>
            </a:r>
            <a:endParaRPr lang="en-US" sz="2000" dirty="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05200"/>
            <a:ext cx="1573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Gap opening:</a:t>
            </a:r>
            <a:endParaRPr lang="en-US" sz="2000" dirty="0">
              <a:latin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3505200"/>
            <a:ext cx="5047727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58" y="762000"/>
            <a:ext cx="4586542" cy="289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6096000"/>
            <a:ext cx="1477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(Zhu et al. 2012)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514600"/>
            <a:ext cx="1440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/>
              </a:rPr>
              <a:t>Boley 2009</a:t>
            </a:r>
          </a:p>
          <a:p>
            <a:r>
              <a:rPr lang="en-US" sz="1500" dirty="0" err="1" smtClean="0">
                <a:latin typeface="Times New Roman"/>
              </a:rPr>
              <a:t>Nayakshin</a:t>
            </a:r>
            <a:r>
              <a:rPr lang="en-US" sz="1500" dirty="0" smtClean="0">
                <a:latin typeface="Times New Roman"/>
              </a:rPr>
              <a:t> 2010</a:t>
            </a:r>
            <a:endParaRPr lang="en-US" sz="15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4178732" cy="40894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33400" y="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How to test various theories?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06680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synthetic ALMA image for a fragmenting disk.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 minute integration with Full ALMA with 0.1” resolution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Accepted ALMA proposal for Cycle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 (PI: Lucas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Cieza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): 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 FU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Orionis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objects and 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Exor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objects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39249"/>
            <a:ext cx="8382000" cy="5126055"/>
          </a:xfrm>
        </p:spPr>
        <p:txBody>
          <a:bodyPr>
            <a:normAutofit/>
          </a:bodyPr>
          <a:lstStyle/>
          <a:p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FU </a:t>
            </a:r>
            <a:r>
              <a:rPr lang="en-US" altLang="zh-CN" sz="2500" dirty="0" err="1" smtClean="0">
                <a:latin typeface="Times New Roman"/>
                <a:cs typeface="Times New Roman" pitchFamily="18" charset="0"/>
              </a:rPr>
              <a:t>Ori</a:t>
            </a:r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 is a high mass accretion rate disk (2x10</a:t>
            </a:r>
            <a:r>
              <a:rPr lang="en-US" altLang="zh-CN" sz="2500" baseline="30000" dirty="0" smtClean="0">
                <a:latin typeface="Times New Roman"/>
                <a:cs typeface="Times New Roman" pitchFamily="18" charset="0"/>
              </a:rPr>
              <a:t>-4</a:t>
            </a:r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 M</a:t>
            </a:r>
            <a:r>
              <a:rPr lang="en-US" altLang="zh-CN" sz="2500" baseline="-25000" dirty="0" smtClean="0">
                <a:latin typeface="Times New Roman"/>
                <a:cs typeface="Times New Roman" pitchFamily="18" charset="0"/>
              </a:rPr>
              <a:t>ʘ</a:t>
            </a:r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 yr</a:t>
            </a:r>
            <a:r>
              <a:rPr lang="en-US" altLang="zh-CN" sz="2500" baseline="30000" dirty="0" smtClean="0">
                <a:latin typeface="Times New Roman"/>
                <a:cs typeface="Times New Roman" pitchFamily="18" charset="0"/>
              </a:rPr>
              <a:t>-1</a:t>
            </a:r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)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500" dirty="0" smtClean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5 R</a:t>
            </a:r>
            <a:r>
              <a:rPr lang="en-US" altLang="zh-CN" sz="2500" baseline="-25000" dirty="0" smtClean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to 0.5-1 AU around a 0.3 M</a:t>
            </a:r>
            <a:r>
              <a:rPr lang="en-US" altLang="zh-CN" sz="2500" baseline="-25000" dirty="0" smtClean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star.</a:t>
            </a:r>
            <a:endParaRPr lang="en-US" altLang="zh-CN" sz="2500" dirty="0" smtClean="0">
              <a:latin typeface="Times New Roman"/>
              <a:cs typeface="Times New Roman" pitchFamily="18" charset="0"/>
            </a:endParaRPr>
          </a:p>
          <a:p>
            <a:endParaRPr lang="en-US" altLang="zh-CN" sz="2500" dirty="0" smtClean="0">
              <a:latin typeface="Times New Roman"/>
              <a:cs typeface="Times New Roman" pitchFamily="18" charset="0"/>
            </a:endParaRPr>
          </a:p>
          <a:p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MRI-GI can explain the outbursts. </a:t>
            </a:r>
          </a:p>
          <a:p>
            <a:endParaRPr lang="en-US" altLang="zh-CN" sz="2500" dirty="0" smtClean="0">
              <a:latin typeface="Times New Roman"/>
              <a:cs typeface="Times New Roman" pitchFamily="18" charset="0"/>
            </a:endParaRPr>
          </a:p>
          <a:p>
            <a:r>
              <a:rPr lang="en-US" altLang="zh-CN" sz="2500" dirty="0" smtClean="0">
                <a:latin typeface="Times New Roman"/>
                <a:cs typeface="Times New Roman" pitchFamily="18" charset="0"/>
              </a:rPr>
              <a:t>Disk fragments under certain conditions. Clumps could have different fates.</a:t>
            </a:r>
          </a:p>
          <a:p>
            <a:endParaRPr lang="en-US" altLang="zh-CN" sz="2500" dirty="0" smtClean="0">
              <a:latin typeface="Times New Roman"/>
              <a:cs typeface="Times New Roman" pitchFamily="18" charset="0"/>
            </a:endParaRPr>
          </a:p>
          <a:p>
            <a:endParaRPr lang="en-US" altLang="zh-CN" sz="2500" dirty="0" smtClean="0">
              <a:latin typeface="Times New Roman"/>
              <a:cs typeface="Times New Roman" pitchFamily="18" charset="0"/>
            </a:endParaRPr>
          </a:p>
          <a:p>
            <a:pPr>
              <a:buNone/>
            </a:pPr>
            <a:endParaRPr lang="en-US" altLang="zh-CN" sz="2500" dirty="0" smtClean="0">
              <a:latin typeface="Times New Roman"/>
              <a:cs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79512" y="269776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Summary: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838200" y="4343400"/>
          <a:ext cx="1676400" cy="782008"/>
        </p:xfrm>
        <a:graphic>
          <a:graphicData uri="http://schemas.openxmlformats.org/presentationml/2006/ole">
            <p:oleObj spid="_x0000_s33794" name="Equation" r:id="rId3" imgW="901700" imgH="4191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4648200"/>
            <a:ext cx="6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</a:rPr>
              <a:t>R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/>
              </a:rPr>
              <a:t>*</a:t>
            </a:r>
            <a:endParaRPr lang="en-US" sz="2800" i="1" baseline="-25000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FU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2249512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4" cstate="print"/>
          <a:srcRect l="12048" t="62517"/>
          <a:stretch>
            <a:fillRect/>
          </a:stretch>
        </p:blipFill>
        <p:spPr bwMode="auto">
          <a:xfrm>
            <a:off x="4648200" y="1066801"/>
            <a:ext cx="4193640" cy="23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800600" y="3352800"/>
            <a:ext cx="213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FU </a:t>
            </a:r>
            <a:r>
              <a:rPr lang="en-US" sz="2000" dirty="0" err="1" smtClean="0">
                <a:latin typeface="Times New Roman"/>
                <a:cs typeface="Times New Roman"/>
              </a:rPr>
              <a:t>Orionis</a:t>
            </a:r>
            <a:r>
              <a:rPr lang="en-US" sz="2000" dirty="0" smtClean="0">
                <a:latin typeface="Times New Roman"/>
                <a:cs typeface="Times New Roman"/>
              </a:rPr>
              <a:t> objects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5791200"/>
            <a:ext cx="279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Light from disk accretion</a:t>
            </a:r>
          </a:p>
          <a:p>
            <a:endParaRPr lang="en-US" sz="2000" dirty="0"/>
          </a:p>
        </p:txBody>
      </p:sp>
      <p:sp>
        <p:nvSpPr>
          <p:cNvPr id="34" name="Moon 33"/>
          <p:cNvSpPr/>
          <p:nvPr/>
        </p:nvSpPr>
        <p:spPr>
          <a:xfrm>
            <a:off x="2180378" y="2971800"/>
            <a:ext cx="413657" cy="310243"/>
          </a:xfrm>
          <a:prstGeom prst="mo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un 34"/>
          <p:cNvSpPr/>
          <p:nvPr/>
        </p:nvSpPr>
        <p:spPr>
          <a:xfrm>
            <a:off x="1848363" y="2821181"/>
            <a:ext cx="620486" cy="620486"/>
          </a:xfrm>
          <a:prstGeom prst="su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>
            <a:off x="3094778" y="2438400"/>
            <a:ext cx="304800" cy="1402080"/>
          </a:xfrm>
          <a:prstGeom prst="trapezoid">
            <a:avLst/>
          </a:prstGeom>
          <a:solidFill>
            <a:schemeClr val="bg2">
              <a:lumMod val="50000"/>
            </a:schemeClr>
          </a:solidFill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1113578" y="36576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04178" y="4419600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2066078" y="4152900"/>
            <a:ext cx="2133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265978" y="40386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382166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Boundary layer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199178" y="5257800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189778" y="6248400"/>
            <a:ext cx="2743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1233852" y="4892404"/>
            <a:ext cx="702401" cy="1423589"/>
          </a:xfrm>
          <a:custGeom>
            <a:avLst/>
            <a:gdLst>
              <a:gd name="connsiteX0" fmla="*/ 0 w 702401"/>
              <a:gd name="connsiteY0" fmla="*/ 739708 h 1423589"/>
              <a:gd name="connsiteX1" fmla="*/ 209325 w 702401"/>
              <a:gd name="connsiteY1" fmla="*/ 55827 h 1423589"/>
              <a:gd name="connsiteX2" fmla="*/ 390740 w 702401"/>
              <a:gd name="connsiteY2" fmla="*/ 404746 h 1423589"/>
              <a:gd name="connsiteX3" fmla="*/ 655884 w 702401"/>
              <a:gd name="connsiteY3" fmla="*/ 1270065 h 1423589"/>
              <a:gd name="connsiteX4" fmla="*/ 669839 w 702401"/>
              <a:gd name="connsiteY4" fmla="*/ 1325892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01" h="1423589">
                <a:moveTo>
                  <a:pt x="0" y="739708"/>
                </a:moveTo>
                <a:cubicBezTo>
                  <a:pt x="72101" y="425681"/>
                  <a:pt x="144202" y="111654"/>
                  <a:pt x="209325" y="55827"/>
                </a:cubicBezTo>
                <a:cubicBezTo>
                  <a:pt x="274448" y="0"/>
                  <a:pt x="316314" y="202373"/>
                  <a:pt x="390740" y="404746"/>
                </a:cubicBezTo>
                <a:cubicBezTo>
                  <a:pt x="465167" y="607119"/>
                  <a:pt x="609368" y="1116541"/>
                  <a:pt x="655884" y="1270065"/>
                </a:cubicBezTo>
                <a:cubicBezTo>
                  <a:pt x="702401" y="1423589"/>
                  <a:pt x="686120" y="1374740"/>
                  <a:pt x="669839" y="1325892"/>
                </a:cubicBezTo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494578" y="4876800"/>
            <a:ext cx="1158263" cy="1137475"/>
          </a:xfrm>
          <a:custGeom>
            <a:avLst/>
            <a:gdLst>
              <a:gd name="connsiteX0" fmla="*/ 0 w 1158263"/>
              <a:gd name="connsiteY0" fmla="*/ 676902 h 1137475"/>
              <a:gd name="connsiteX1" fmla="*/ 530289 w 1158263"/>
              <a:gd name="connsiteY1" fmla="*/ 76762 h 1137475"/>
              <a:gd name="connsiteX2" fmla="*/ 1158263 w 1158263"/>
              <a:gd name="connsiteY2" fmla="*/ 1137475 h 113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263" h="1137475">
                <a:moveTo>
                  <a:pt x="0" y="676902"/>
                </a:moveTo>
                <a:cubicBezTo>
                  <a:pt x="168622" y="338451"/>
                  <a:pt x="337245" y="0"/>
                  <a:pt x="530289" y="76762"/>
                </a:cubicBezTo>
                <a:cubicBezTo>
                  <a:pt x="723333" y="153524"/>
                  <a:pt x="940798" y="645499"/>
                  <a:pt x="1158263" y="1137475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51778" y="5334000"/>
            <a:ext cx="1858222" cy="579204"/>
          </a:xfrm>
          <a:custGeom>
            <a:avLst/>
            <a:gdLst>
              <a:gd name="connsiteX0" fmla="*/ 0 w 2163022"/>
              <a:gd name="connsiteY0" fmla="*/ 537334 h 579204"/>
              <a:gd name="connsiteX1" fmla="*/ 586110 w 2163022"/>
              <a:gd name="connsiteY1" fmla="*/ 6978 h 579204"/>
              <a:gd name="connsiteX2" fmla="*/ 2163022 w 2163022"/>
              <a:gd name="connsiteY2" fmla="*/ 579204 h 57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3022" h="579204">
                <a:moveTo>
                  <a:pt x="0" y="537334"/>
                </a:moveTo>
                <a:cubicBezTo>
                  <a:pt x="112803" y="268667"/>
                  <a:pt x="225606" y="0"/>
                  <a:pt x="586110" y="6978"/>
                </a:cubicBezTo>
                <a:cubicBezTo>
                  <a:pt x="946614" y="13956"/>
                  <a:pt x="1554818" y="296580"/>
                  <a:pt x="2163022" y="579204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70978" y="4648200"/>
            <a:ext cx="5748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514600" y="6260068"/>
            <a:ext cx="2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38200" y="502920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1158263" y="4519662"/>
            <a:ext cx="3108937" cy="1732964"/>
          </a:xfrm>
          <a:custGeom>
            <a:avLst/>
            <a:gdLst>
              <a:gd name="connsiteX0" fmla="*/ 27910 w 3377105"/>
              <a:gd name="connsiteY0" fmla="*/ 1732964 h 1732964"/>
              <a:gd name="connsiteX1" fmla="*/ 558199 w 3377105"/>
              <a:gd name="connsiteY1" fmla="*/ 2326 h 1732964"/>
              <a:gd name="connsiteX2" fmla="*/ 3377105 w 3377105"/>
              <a:gd name="connsiteY2" fmla="*/ 1719007 h 173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7105" h="1732964">
                <a:moveTo>
                  <a:pt x="27910" y="1732964"/>
                </a:moveTo>
                <a:cubicBezTo>
                  <a:pt x="13955" y="868808"/>
                  <a:pt x="0" y="4652"/>
                  <a:pt x="558199" y="2326"/>
                </a:cubicBezTo>
                <a:cubicBezTo>
                  <a:pt x="1116398" y="0"/>
                  <a:pt x="2246751" y="859503"/>
                  <a:pt x="3377105" y="1719007"/>
                </a:cubicBezTo>
              </a:path>
            </a:pathLst>
          </a:cu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14600" y="2590800"/>
            <a:ext cx="103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Class I/II</a:t>
            </a:r>
            <a:endParaRPr lang="en-US" dirty="0">
              <a:latin typeface="Times New Roman"/>
            </a:endParaRPr>
          </a:p>
        </p:txBody>
      </p:sp>
      <p:sp>
        <p:nvSpPr>
          <p:cNvPr id="32" name="Sun 31"/>
          <p:cNvSpPr/>
          <p:nvPr/>
        </p:nvSpPr>
        <p:spPr>
          <a:xfrm>
            <a:off x="4495800" y="4114800"/>
            <a:ext cx="381000" cy="381000"/>
          </a:xfrm>
          <a:prstGeom prst="su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>
            <a:off x="5334000" y="3352800"/>
            <a:ext cx="1143000" cy="1981200"/>
          </a:xfrm>
          <a:prstGeom prst="trapezoi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3657600" y="4800600"/>
            <a:ext cx="1828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69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 animBg="1"/>
      <p:bldP spid="35" grpId="0" animBg="1"/>
      <p:bldP spid="36" grpId="0" animBg="1"/>
      <p:bldP spid="38" grpId="0" animBg="1"/>
      <p:bldP spid="41" grpId="0" animBg="1"/>
      <p:bldP spid="46" grpId="0" animBg="1"/>
      <p:bldP spid="47" grpId="0" animBg="1"/>
      <p:bldP spid="48" grpId="0" animBg="1"/>
      <p:bldP spid="55" grpId="0" animBg="1"/>
      <p:bldP spid="59" grpId="0"/>
      <p:bldP spid="60" grpId="0"/>
      <p:bldP spid="58" grpId="0" animBg="1"/>
      <p:bldP spid="30" grpId="0"/>
      <p:bldP spid="32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FU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2" descr="FU.jpeg"/>
          <p:cNvPicPr>
            <a:picLocks noChangeAspect="1"/>
          </p:cNvPicPr>
          <p:nvPr/>
        </p:nvPicPr>
        <p:blipFill>
          <a:blip r:embed="rId2" cstate="print"/>
          <a:srcRect l="2442" t="11151" r="6518" b="19550"/>
          <a:stretch>
            <a:fillRect/>
          </a:stretch>
        </p:blipFill>
        <p:spPr>
          <a:xfrm>
            <a:off x="304800" y="990600"/>
            <a:ext cx="4824536" cy="4752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27432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374" y="1840468"/>
            <a:ext cx="4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F,G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2308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K,M</a:t>
            </a:r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053137" y="2574567"/>
            <a:ext cx="1978025" cy="3159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6880225" y="2603142"/>
            <a:ext cx="250825" cy="2428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7239000" y="2674580"/>
            <a:ext cx="576262" cy="144462"/>
          </a:xfrm>
          <a:prstGeom prst="leftArrow">
            <a:avLst>
              <a:gd name="adj1" fmla="val 50000"/>
              <a:gd name="adj2" fmla="val 9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6230937" y="2674580"/>
            <a:ext cx="576263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>
            <a:off x="8031162" y="2387242"/>
            <a:ext cx="720725" cy="214313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7" y="181"/>
              </a:cxn>
              <a:cxn ang="0">
                <a:pos x="454" y="0"/>
              </a:cxn>
            </a:cxnLst>
            <a:rect l="0" t="0" r="r" b="b"/>
            <a:pathLst>
              <a:path w="454" h="226">
                <a:moveTo>
                  <a:pt x="0" y="226"/>
                </a:moveTo>
                <a:cubicBezTo>
                  <a:pt x="75" y="222"/>
                  <a:pt x="151" y="219"/>
                  <a:pt x="227" y="181"/>
                </a:cubicBezTo>
                <a:cubicBezTo>
                  <a:pt x="303" y="143"/>
                  <a:pt x="378" y="71"/>
                  <a:pt x="454" y="0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8031162" y="2890480"/>
            <a:ext cx="72072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45"/>
              </a:cxn>
              <a:cxn ang="0">
                <a:pos x="454" y="181"/>
              </a:cxn>
            </a:cxnLst>
            <a:rect l="0" t="0" r="r" b="b"/>
            <a:pathLst>
              <a:path w="454" h="181">
                <a:moveTo>
                  <a:pt x="0" y="0"/>
                </a:moveTo>
                <a:cubicBezTo>
                  <a:pt x="98" y="7"/>
                  <a:pt x="196" y="15"/>
                  <a:pt x="272" y="45"/>
                </a:cubicBezTo>
                <a:cubicBezTo>
                  <a:pt x="348" y="75"/>
                  <a:pt x="401" y="128"/>
                  <a:pt x="454" y="181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5403850" y="2287230"/>
            <a:ext cx="649287" cy="287337"/>
          </a:xfrm>
          <a:custGeom>
            <a:avLst/>
            <a:gdLst/>
            <a:ahLst/>
            <a:cxnLst>
              <a:cxn ang="0">
                <a:pos x="409" y="181"/>
              </a:cxn>
              <a:cxn ang="0">
                <a:pos x="182" y="136"/>
              </a:cxn>
              <a:cxn ang="0">
                <a:pos x="0" y="0"/>
              </a:cxn>
            </a:cxnLst>
            <a:rect l="0" t="0" r="r" b="b"/>
            <a:pathLst>
              <a:path w="409" h="181">
                <a:moveTo>
                  <a:pt x="409" y="181"/>
                </a:moveTo>
                <a:cubicBezTo>
                  <a:pt x="329" y="173"/>
                  <a:pt x="250" y="166"/>
                  <a:pt x="182" y="136"/>
                </a:cubicBezTo>
                <a:cubicBezTo>
                  <a:pt x="114" y="106"/>
                  <a:pt x="57" y="53"/>
                  <a:pt x="0" y="0"/>
                </a:cubicBezTo>
              </a:path>
            </a:pathLst>
          </a:custGeom>
          <a:noFill/>
          <a:ln w="1587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5403850" y="2890480"/>
            <a:ext cx="649287" cy="287337"/>
          </a:xfrm>
          <a:custGeom>
            <a:avLst/>
            <a:gdLst/>
            <a:ahLst/>
            <a:cxnLst>
              <a:cxn ang="0">
                <a:pos x="409" y="0"/>
              </a:cxn>
              <a:cxn ang="0">
                <a:pos x="136" y="45"/>
              </a:cxn>
              <a:cxn ang="0">
                <a:pos x="0" y="181"/>
              </a:cxn>
            </a:cxnLst>
            <a:rect l="0" t="0" r="r" b="b"/>
            <a:pathLst>
              <a:path w="409" h="181">
                <a:moveTo>
                  <a:pt x="409" y="0"/>
                </a:moveTo>
                <a:cubicBezTo>
                  <a:pt x="306" y="7"/>
                  <a:pt x="204" y="15"/>
                  <a:pt x="136" y="45"/>
                </a:cubicBezTo>
                <a:cubicBezTo>
                  <a:pt x="68" y="75"/>
                  <a:pt x="34" y="128"/>
                  <a:pt x="0" y="181"/>
                </a:cubicBezTo>
              </a:path>
            </a:pathLst>
          </a:custGeom>
          <a:noFill/>
          <a:ln w="1587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5654675" y="2603142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8247062" y="2674580"/>
            <a:ext cx="215900" cy="2159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835921" y="3033355"/>
            <a:ext cx="2393408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1400" b="1" i="1" dirty="0">
                <a:solidFill>
                  <a:srgbClr val="FF0000"/>
                </a:solidFill>
                <a:latin typeface="Arial" charset="0"/>
              </a:rPr>
              <a:t>High mass accretion 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Arial" charset="0"/>
              </a:rPr>
              <a:t>disk</a:t>
            </a: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V="1">
            <a:off x="6591300" y="2888892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257800" y="1581090"/>
            <a:ext cx="2870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dM/dt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inner disk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0" y="742890"/>
            <a:ext cx="332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What can we learn from SED?</a:t>
            </a:r>
            <a:endParaRPr lang="en-US" sz="2000" dirty="0">
              <a:latin typeface="Times New Roman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569732"/>
            <a:ext cx="2815167" cy="76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81600" y="3264932"/>
            <a:ext cx="160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Spectral type:</a:t>
            </a:r>
            <a:endParaRPr lang="en-US" sz="2000" dirty="0">
              <a:latin typeface="Times New Roman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373384"/>
            <a:ext cx="2667000" cy="6441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57800" y="4103132"/>
            <a:ext cx="1502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Luminosity :</a:t>
            </a:r>
            <a:endParaRPr lang="en-US" sz="2000" dirty="0">
              <a:latin typeface="Times New Roman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6553200" y="5093732"/>
            <a:ext cx="381000" cy="30480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5322332"/>
            <a:ext cx="609600" cy="3306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199" y="5322332"/>
            <a:ext cx="305919" cy="3164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1000" y="5638800"/>
            <a:ext cx="13516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/>
              </a:rPr>
              <a:t>Zhu et al. 2007</a:t>
            </a:r>
            <a:endParaRPr lang="en-US" sz="1500" dirty="0">
              <a:latin typeface="Times New Roman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896256"/>
            <a:ext cx="2514600" cy="61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438400" y="5728732"/>
            <a:ext cx="35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Double peaked absorption lines:</a:t>
            </a:r>
            <a:endParaRPr lang="en-US" sz="2000" dirty="0">
              <a:latin typeface="Times New Roman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6019800" y="5804932"/>
            <a:ext cx="381000" cy="30480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6033532"/>
            <a:ext cx="322751" cy="3672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6033532"/>
            <a:ext cx="324060" cy="36726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745595" y="1066800"/>
            <a:ext cx="2941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/>
              </a:rPr>
              <a:t>Hartmann &amp; Kenyon 1985, 1987 </a:t>
            </a:r>
          </a:p>
          <a:p>
            <a:r>
              <a:rPr lang="en-US" sz="1500" dirty="0" smtClean="0">
                <a:latin typeface="Times New Roman"/>
              </a:rPr>
              <a:t>Kenyon, Hartmann &amp; Hewett 1988</a:t>
            </a:r>
            <a:endParaRPr lang="en-US" sz="15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/>
      <p:bldP spid="32" grpId="0"/>
      <p:bldP spid="34" grpId="0"/>
      <p:bldP spid="37" grpId="0"/>
      <p:bldP spid="38" grpId="0" animBg="1"/>
      <p:bldP spid="42" grpId="0"/>
      <p:bldP spid="43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2" descr="FU.jpeg"/>
          <p:cNvPicPr>
            <a:picLocks noChangeAspect="1"/>
          </p:cNvPicPr>
          <p:nvPr/>
        </p:nvPicPr>
        <p:blipFill>
          <a:blip r:embed="rId2" cstate="print"/>
          <a:srcRect l="2442" t="11151" r="6518" b="19550"/>
          <a:stretch>
            <a:fillRect/>
          </a:stretch>
        </p:blipFill>
        <p:spPr>
          <a:xfrm>
            <a:off x="304800" y="990600"/>
            <a:ext cx="4824536" cy="475252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209800" y="1371600"/>
            <a:ext cx="685800" cy="838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27432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FU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: Hot inner disk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644008" y="5939988"/>
            <a:ext cx="19101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(Zhu et al 2007, 2008)</a:t>
            </a:r>
            <a:endParaRPr lang="zh-CN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1738" y="1219200"/>
            <a:ext cx="3273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Tools: </a:t>
            </a:r>
          </a:p>
          <a:p>
            <a:r>
              <a:rPr lang="en-US" dirty="0" smtClean="0"/>
              <a:t>    Disk atmospheric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transfer model</a:t>
            </a:r>
          </a:p>
          <a:p>
            <a:r>
              <a:rPr lang="en-US" dirty="0" smtClean="0"/>
              <a:t>   (Disk structure + </a:t>
            </a:r>
            <a:r>
              <a:rPr lang="en-US" dirty="0" err="1" smtClean="0"/>
              <a:t>Kurucz</a:t>
            </a:r>
            <a:r>
              <a:rPr lang="en-US" dirty="0" smtClean="0"/>
              <a:t> model) </a:t>
            </a:r>
            <a:endParaRPr lang="en-US" dirty="0"/>
          </a:p>
        </p:txBody>
      </p:sp>
      <p:pic>
        <p:nvPicPr>
          <p:cNvPr id="53" name="Picture 4" descr="present11"/>
          <p:cNvPicPr>
            <a:picLocks noChangeAspect="1" noChangeArrowheads="1"/>
          </p:cNvPicPr>
          <p:nvPr/>
        </p:nvPicPr>
        <p:blipFill>
          <a:blip r:embed="rId3"/>
          <a:srcRect t="16830" b="16830"/>
          <a:stretch>
            <a:fillRect/>
          </a:stretch>
        </p:blipFill>
        <p:spPr bwMode="auto">
          <a:xfrm>
            <a:off x="381000" y="1066800"/>
            <a:ext cx="5110613" cy="4800600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/>
        </p:nvSpPr>
        <p:spPr>
          <a:xfrm>
            <a:off x="4724400" y="3200400"/>
            <a:ext cx="304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4" descr="present14"/>
          <p:cNvPicPr>
            <a:picLocks noChangeAspect="1" noChangeArrowheads="1"/>
          </p:cNvPicPr>
          <p:nvPr/>
        </p:nvPicPr>
        <p:blipFill>
          <a:blip r:embed="rId4"/>
          <a:srcRect t="16830" b="16830"/>
          <a:stretch>
            <a:fillRect/>
          </a:stretch>
        </p:blipFill>
        <p:spPr bwMode="auto">
          <a:xfrm>
            <a:off x="304799" y="1066800"/>
            <a:ext cx="51106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2" descr="FU.jpeg"/>
          <p:cNvPicPr>
            <a:picLocks noChangeAspect="1"/>
          </p:cNvPicPr>
          <p:nvPr/>
        </p:nvPicPr>
        <p:blipFill>
          <a:blip r:embed="rId3"/>
          <a:srcRect l="2441" t="11151" r="6519" b="19550"/>
          <a:stretch>
            <a:fillRect/>
          </a:stretch>
        </p:blipFill>
        <p:spPr bwMode="auto">
          <a:xfrm>
            <a:off x="250825" y="877888"/>
            <a:ext cx="37877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标题 1"/>
          <p:cNvSpPr>
            <a:spLocks noGrp="1"/>
          </p:cNvSpPr>
          <p:nvPr>
            <p:ph type="title"/>
          </p:nvPr>
        </p:nvSpPr>
        <p:spPr>
          <a:xfrm>
            <a:off x="179388" y="4763"/>
            <a:ext cx="8964612" cy="1143000"/>
          </a:xfrm>
        </p:spPr>
        <p:txBody>
          <a:bodyPr/>
          <a:lstStyle/>
          <a:p>
            <a:pPr algn="l"/>
            <a:r>
              <a:rPr lang="en-US" altLang="zh-CN" sz="2400" b="1" smtClean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FU Ori: Hot inner disk</a:t>
            </a:r>
            <a:endParaRPr lang="zh-CN" altLang="en-US" sz="2400">
              <a:latin typeface="Times New Roman" pitchFamily="-83" charset="0"/>
              <a:ea typeface="宋体" pitchFamily="-83" charset="-122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2128838" y="3898900"/>
            <a:ext cx="19097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500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(Zhu et al 2007, 2008)</a:t>
            </a:r>
            <a:endParaRPr lang="zh-CN" altLang="en-US" sz="1500" dirty="0">
              <a:latin typeface="Times New Roman" pitchFamily="-83" charset="0"/>
              <a:ea typeface="宋体" pitchFamily="-83" charset="-122"/>
            </a:endParaRPr>
          </a:p>
        </p:txBody>
      </p:sp>
      <p:sp>
        <p:nvSpPr>
          <p:cNvPr id="14341" name="TextBox 37"/>
          <p:cNvSpPr txBox="1">
            <a:spLocks noChangeArrowheads="1"/>
          </p:cNvSpPr>
          <p:nvPr/>
        </p:nvSpPr>
        <p:spPr bwMode="auto">
          <a:xfrm>
            <a:off x="4254500" y="2109788"/>
            <a:ext cx="455136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Disk atmospheric </a:t>
            </a:r>
            <a:r>
              <a:rPr lang="en-US" altLang="zh-CN" dirty="0" err="1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radiative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transfer modeling: </a:t>
            </a:r>
          </a:p>
          <a:p>
            <a:pPr>
              <a:spcBef>
                <a:spcPts val="1200"/>
              </a:spcBef>
              <a:buFont typeface="Arial" pitchFamily="-83" charset="0"/>
              <a:buChar char="•"/>
            </a:pP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 Steady accretion model</a:t>
            </a:r>
            <a:r>
              <a:rPr lang="en-US" altLang="zh-CN" dirty="0" smtClean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fits SED</a:t>
            </a:r>
            <a:endParaRPr lang="en-US" altLang="zh-CN" dirty="0">
              <a:latin typeface="Times New Roman" pitchFamily="-83" charset="0"/>
              <a:ea typeface="Times New Roman" pitchFamily="-83" charset="0"/>
              <a:cs typeface="Times New Roman" pitchFamily="-83" charset="0"/>
            </a:endParaRPr>
          </a:p>
          <a:p>
            <a:pPr>
              <a:spcBef>
                <a:spcPts val="1200"/>
              </a:spcBef>
              <a:buFont typeface="Arial" pitchFamily="-83" charset="0"/>
              <a:buChar char="•"/>
            </a:pP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 The hot inner disk extends from 5 R</a:t>
            </a:r>
            <a:r>
              <a:rPr lang="en-US" altLang="zh-CN" baseline="-25000" dirty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to 0.5-1 AU</a:t>
            </a:r>
          </a:p>
          <a:p>
            <a:pPr>
              <a:spcBef>
                <a:spcPts val="1200"/>
              </a:spcBef>
              <a:buFont typeface="Arial" pitchFamily="-83" charset="0"/>
              <a:buChar char="•"/>
            </a:pP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 Decay timescale: t</a:t>
            </a:r>
            <a:r>
              <a:rPr lang="en-US" altLang="zh-CN" baseline="-25000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visc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~R</a:t>
            </a:r>
            <a:r>
              <a:rPr lang="en-US" altLang="zh-CN" baseline="30000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2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/</a:t>
            </a:r>
            <a:r>
              <a:rPr lang="el-GR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ν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</a:t>
            </a:r>
          </a:p>
          <a:p>
            <a:pPr>
              <a:buFont typeface="Symbol" pitchFamily="-83" charset="2"/>
              <a:buChar char=""/>
            </a:pPr>
            <a:r>
              <a:rPr lang="en-US" altLang="zh-CN" dirty="0">
                <a:latin typeface="Symbol" pitchFamily="-83" charset="2"/>
                <a:ea typeface="Times New Roman" pitchFamily="-83" charset="0"/>
                <a:cs typeface="Times New Roman" pitchFamily="-83" charset="0"/>
              </a:rPr>
              <a:t>a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~ 0.01-0.1 </a:t>
            </a:r>
          </a:p>
          <a:p>
            <a:pPr>
              <a:spcBef>
                <a:spcPts val="1200"/>
              </a:spcBef>
              <a:buFont typeface="Arial" pitchFamily="-83" charset="0"/>
              <a:buChar char="•"/>
            </a:pP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 No hot boundary layer emission  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821238" y="398463"/>
            <a:ext cx="3348037" cy="1685925"/>
            <a:chOff x="4820743" y="715545"/>
            <a:chExt cx="3348037" cy="1686065"/>
          </a:xfrm>
        </p:grpSpPr>
        <p:sp>
          <p:nvSpPr>
            <p:cNvPr id="14348" name="Rectangle 18"/>
            <p:cNvSpPr>
              <a:spLocks noChangeArrowheads="1"/>
            </p:cNvSpPr>
            <p:nvPr/>
          </p:nvSpPr>
          <p:spPr bwMode="auto">
            <a:xfrm>
              <a:off x="5470030" y="1419145"/>
              <a:ext cx="1978025" cy="31591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49" name="Oval 19"/>
            <p:cNvSpPr>
              <a:spLocks noChangeArrowheads="1"/>
            </p:cNvSpPr>
            <p:nvPr/>
          </p:nvSpPr>
          <p:spPr bwMode="auto">
            <a:xfrm>
              <a:off x="6297118" y="1447720"/>
              <a:ext cx="250825" cy="24288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0" name="AutoShape 20"/>
            <p:cNvSpPr>
              <a:spLocks noChangeArrowheads="1"/>
            </p:cNvSpPr>
            <p:nvPr/>
          </p:nvSpPr>
          <p:spPr bwMode="auto">
            <a:xfrm>
              <a:off x="6655893" y="1519158"/>
              <a:ext cx="576262" cy="144462"/>
            </a:xfrm>
            <a:prstGeom prst="leftArrow">
              <a:avLst>
                <a:gd name="adj1" fmla="val 50000"/>
                <a:gd name="adj2" fmla="val 997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1" name="AutoShape 21"/>
            <p:cNvSpPr>
              <a:spLocks noChangeArrowheads="1"/>
            </p:cNvSpPr>
            <p:nvPr/>
          </p:nvSpPr>
          <p:spPr bwMode="auto">
            <a:xfrm>
              <a:off x="5647830" y="1519158"/>
              <a:ext cx="576263" cy="144462"/>
            </a:xfrm>
            <a:prstGeom prst="rightArrow">
              <a:avLst>
                <a:gd name="adj1" fmla="val 50000"/>
                <a:gd name="adj2" fmla="val 997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2" name="Freeform 22"/>
            <p:cNvSpPr>
              <a:spLocks/>
            </p:cNvSpPr>
            <p:nvPr/>
          </p:nvSpPr>
          <p:spPr bwMode="auto">
            <a:xfrm>
              <a:off x="7448055" y="1231820"/>
              <a:ext cx="720725" cy="214313"/>
            </a:xfrm>
            <a:custGeom>
              <a:avLst/>
              <a:gdLst>
                <a:gd name="T0" fmla="*/ 0 w 454"/>
                <a:gd name="T1" fmla="*/ 226 h 226"/>
                <a:gd name="T2" fmla="*/ 227 w 454"/>
                <a:gd name="T3" fmla="*/ 181 h 226"/>
                <a:gd name="T4" fmla="*/ 454 w 454"/>
                <a:gd name="T5" fmla="*/ 0 h 226"/>
                <a:gd name="T6" fmla="*/ 0 60000 65536"/>
                <a:gd name="T7" fmla="*/ 0 60000 65536"/>
                <a:gd name="T8" fmla="*/ 0 60000 65536"/>
                <a:gd name="T9" fmla="*/ 0 w 454"/>
                <a:gd name="T10" fmla="*/ 0 h 226"/>
                <a:gd name="T11" fmla="*/ 454 w 454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226">
                  <a:moveTo>
                    <a:pt x="0" y="226"/>
                  </a:moveTo>
                  <a:cubicBezTo>
                    <a:pt x="75" y="222"/>
                    <a:pt x="151" y="219"/>
                    <a:pt x="227" y="181"/>
                  </a:cubicBezTo>
                  <a:cubicBezTo>
                    <a:pt x="303" y="143"/>
                    <a:pt x="378" y="71"/>
                    <a:pt x="454" y="0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3" name="Freeform 23"/>
            <p:cNvSpPr>
              <a:spLocks/>
            </p:cNvSpPr>
            <p:nvPr/>
          </p:nvSpPr>
          <p:spPr bwMode="auto">
            <a:xfrm>
              <a:off x="7448055" y="1735058"/>
              <a:ext cx="720725" cy="215900"/>
            </a:xfrm>
            <a:custGeom>
              <a:avLst/>
              <a:gdLst>
                <a:gd name="T0" fmla="*/ 0 w 454"/>
                <a:gd name="T1" fmla="*/ 0 h 181"/>
                <a:gd name="T2" fmla="*/ 272 w 454"/>
                <a:gd name="T3" fmla="*/ 45 h 181"/>
                <a:gd name="T4" fmla="*/ 454 w 454"/>
                <a:gd name="T5" fmla="*/ 181 h 181"/>
                <a:gd name="T6" fmla="*/ 0 60000 65536"/>
                <a:gd name="T7" fmla="*/ 0 60000 65536"/>
                <a:gd name="T8" fmla="*/ 0 60000 65536"/>
                <a:gd name="T9" fmla="*/ 0 w 454"/>
                <a:gd name="T10" fmla="*/ 0 h 181"/>
                <a:gd name="T11" fmla="*/ 454 w 454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181">
                  <a:moveTo>
                    <a:pt x="0" y="0"/>
                  </a:moveTo>
                  <a:cubicBezTo>
                    <a:pt x="98" y="7"/>
                    <a:pt x="196" y="15"/>
                    <a:pt x="272" y="45"/>
                  </a:cubicBezTo>
                  <a:cubicBezTo>
                    <a:pt x="348" y="75"/>
                    <a:pt x="401" y="128"/>
                    <a:pt x="454" y="181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4" name="Freeform 24"/>
            <p:cNvSpPr>
              <a:spLocks/>
            </p:cNvSpPr>
            <p:nvPr/>
          </p:nvSpPr>
          <p:spPr bwMode="auto">
            <a:xfrm>
              <a:off x="4820743" y="1131808"/>
              <a:ext cx="649287" cy="287337"/>
            </a:xfrm>
            <a:custGeom>
              <a:avLst/>
              <a:gdLst>
                <a:gd name="T0" fmla="*/ 409 w 409"/>
                <a:gd name="T1" fmla="*/ 181 h 181"/>
                <a:gd name="T2" fmla="*/ 182 w 409"/>
                <a:gd name="T3" fmla="*/ 136 h 181"/>
                <a:gd name="T4" fmla="*/ 0 w 409"/>
                <a:gd name="T5" fmla="*/ 0 h 181"/>
                <a:gd name="T6" fmla="*/ 0 60000 65536"/>
                <a:gd name="T7" fmla="*/ 0 60000 65536"/>
                <a:gd name="T8" fmla="*/ 0 60000 65536"/>
                <a:gd name="T9" fmla="*/ 0 w 409"/>
                <a:gd name="T10" fmla="*/ 0 h 181"/>
                <a:gd name="T11" fmla="*/ 409 w 409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181">
                  <a:moveTo>
                    <a:pt x="409" y="181"/>
                  </a:moveTo>
                  <a:cubicBezTo>
                    <a:pt x="329" y="173"/>
                    <a:pt x="250" y="166"/>
                    <a:pt x="182" y="136"/>
                  </a:cubicBezTo>
                  <a:cubicBezTo>
                    <a:pt x="114" y="106"/>
                    <a:pt x="57" y="53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5" name="Freeform 25"/>
            <p:cNvSpPr>
              <a:spLocks/>
            </p:cNvSpPr>
            <p:nvPr/>
          </p:nvSpPr>
          <p:spPr bwMode="auto">
            <a:xfrm>
              <a:off x="4820743" y="1735058"/>
              <a:ext cx="649287" cy="287337"/>
            </a:xfrm>
            <a:custGeom>
              <a:avLst/>
              <a:gdLst>
                <a:gd name="T0" fmla="*/ 409 w 409"/>
                <a:gd name="T1" fmla="*/ 0 h 181"/>
                <a:gd name="T2" fmla="*/ 136 w 409"/>
                <a:gd name="T3" fmla="*/ 45 h 181"/>
                <a:gd name="T4" fmla="*/ 0 w 409"/>
                <a:gd name="T5" fmla="*/ 181 h 181"/>
                <a:gd name="T6" fmla="*/ 0 60000 65536"/>
                <a:gd name="T7" fmla="*/ 0 60000 65536"/>
                <a:gd name="T8" fmla="*/ 0 60000 65536"/>
                <a:gd name="T9" fmla="*/ 0 w 409"/>
                <a:gd name="T10" fmla="*/ 0 h 181"/>
                <a:gd name="T11" fmla="*/ 409 w 409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181">
                  <a:moveTo>
                    <a:pt x="409" y="0"/>
                  </a:moveTo>
                  <a:cubicBezTo>
                    <a:pt x="306" y="7"/>
                    <a:pt x="204" y="15"/>
                    <a:pt x="136" y="45"/>
                  </a:cubicBezTo>
                  <a:cubicBezTo>
                    <a:pt x="68" y="75"/>
                    <a:pt x="34" y="128"/>
                    <a:pt x="0" y="181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6" name="AutoShape 30"/>
            <p:cNvSpPr>
              <a:spLocks noChangeArrowheads="1"/>
            </p:cNvSpPr>
            <p:nvPr/>
          </p:nvSpPr>
          <p:spPr bwMode="auto">
            <a:xfrm>
              <a:off x="5071568" y="1447720"/>
              <a:ext cx="215900" cy="21590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7" name="AutoShape 33"/>
            <p:cNvSpPr>
              <a:spLocks noChangeArrowheads="1"/>
            </p:cNvSpPr>
            <p:nvPr/>
          </p:nvSpPr>
          <p:spPr bwMode="auto">
            <a:xfrm>
              <a:off x="7663955" y="1519158"/>
              <a:ext cx="215900" cy="215900"/>
            </a:xfrm>
            <a:prstGeom prst="leftArrow">
              <a:avLst>
                <a:gd name="adj1" fmla="val 50000"/>
                <a:gd name="adj2" fmla="val 25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zh-CN" altLang="en-US">
                <a:latin typeface="Calibri" pitchFamily="-83" charset="0"/>
                <a:ea typeface="宋体" pitchFamily="-83" charset="-122"/>
                <a:cs typeface="宋体" pitchFamily="-83" charset="-122"/>
              </a:endParaRPr>
            </a:p>
          </p:txBody>
        </p:sp>
        <p:sp>
          <p:nvSpPr>
            <p:cNvPr id="14358" name="Text Box 36"/>
            <p:cNvSpPr txBox="1">
              <a:spLocks noChangeArrowheads="1"/>
            </p:cNvSpPr>
            <p:nvPr/>
          </p:nvSpPr>
          <p:spPr bwMode="auto">
            <a:xfrm>
              <a:off x="5278364" y="1877933"/>
              <a:ext cx="2342308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i="1">
                  <a:solidFill>
                    <a:srgbClr val="FF0000"/>
                  </a:solidFill>
                  <a:ea typeface="宋体" pitchFamily="-83" charset="-122"/>
                  <a:cs typeface="宋体" pitchFamily="-83" charset="-122"/>
                </a:rPr>
                <a:t>High mass accretion disk</a:t>
              </a:r>
            </a:p>
            <a:p>
              <a:r>
                <a:rPr lang="en-US" altLang="zh-CN" sz="1400" b="1" i="1">
                  <a:solidFill>
                    <a:srgbClr val="FF0000"/>
                  </a:solidFill>
                  <a:ea typeface="宋体" pitchFamily="-83" charset="-122"/>
                  <a:cs typeface="宋体" pitchFamily="-83" charset="-122"/>
                </a:rPr>
                <a:t>T=6000 K</a:t>
              </a:r>
            </a:p>
          </p:txBody>
        </p:sp>
        <p:sp>
          <p:nvSpPr>
            <p:cNvPr id="14359" name="Line 37"/>
            <p:cNvSpPr>
              <a:spLocks noChangeShapeType="1"/>
            </p:cNvSpPr>
            <p:nvPr/>
          </p:nvSpPr>
          <p:spPr bwMode="auto">
            <a:xfrm flipV="1">
              <a:off x="6008193" y="1733470"/>
              <a:ext cx="1444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0" name="Text Box 38"/>
            <p:cNvSpPr txBox="1">
              <a:spLocks noChangeArrowheads="1"/>
            </p:cNvSpPr>
            <p:nvPr/>
          </p:nvSpPr>
          <p:spPr bwMode="auto">
            <a:xfrm>
              <a:off x="5734618" y="715545"/>
              <a:ext cx="17844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400" b="1" i="1">
                  <a:solidFill>
                    <a:srgbClr val="FF0000"/>
                  </a:solidFill>
                  <a:ea typeface="宋体" pitchFamily="-83" charset="-122"/>
                  <a:cs typeface="宋体" pitchFamily="-83" charset="-122"/>
                </a:rPr>
                <a:t>Flared outer disk</a:t>
              </a:r>
            </a:p>
            <a:p>
              <a:pPr algn="ctr"/>
              <a:r>
                <a:rPr lang="en-US" altLang="zh-CN" sz="1400" b="1" i="1">
                  <a:solidFill>
                    <a:srgbClr val="FF0000"/>
                  </a:solidFill>
                  <a:ea typeface="宋体" pitchFamily="-83" charset="-122"/>
                  <a:cs typeface="宋体" pitchFamily="-83" charset="-122"/>
                </a:rPr>
                <a:t>(silicate emission) </a:t>
              </a:r>
            </a:p>
          </p:txBody>
        </p:sp>
        <p:sp>
          <p:nvSpPr>
            <p:cNvPr id="14361" name="Line 41"/>
            <p:cNvSpPr>
              <a:spLocks noChangeShapeType="1"/>
            </p:cNvSpPr>
            <p:nvPr/>
          </p:nvSpPr>
          <p:spPr bwMode="auto">
            <a:xfrm>
              <a:off x="7388687" y="1003577"/>
              <a:ext cx="708656" cy="444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2" name="Text Box 42"/>
            <p:cNvSpPr txBox="1">
              <a:spLocks noChangeArrowheads="1"/>
            </p:cNvSpPr>
            <p:nvPr/>
          </p:nvSpPr>
          <p:spPr bwMode="auto">
            <a:xfrm>
              <a:off x="7043970" y="2093833"/>
              <a:ext cx="9399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400" b="1" i="1">
                  <a:solidFill>
                    <a:srgbClr val="FF0000"/>
                  </a:solidFill>
                  <a:ea typeface="宋体" pitchFamily="-83" charset="-122"/>
                  <a:cs typeface="宋体" pitchFamily="-83" charset="-122"/>
                </a:rPr>
                <a:t>0.5-1 AU</a:t>
              </a:r>
            </a:p>
          </p:txBody>
        </p:sp>
        <p:sp>
          <p:nvSpPr>
            <p:cNvPr id="14363" name="Line 43"/>
            <p:cNvSpPr>
              <a:spLocks noChangeShapeType="1"/>
            </p:cNvSpPr>
            <p:nvPr/>
          </p:nvSpPr>
          <p:spPr bwMode="auto">
            <a:xfrm flipH="1" flipV="1">
              <a:off x="7414718" y="1735058"/>
              <a:ext cx="177800" cy="430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385888" y="352901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-83" charset="0"/>
                <a:ea typeface="宋体" pitchFamily="-83" charset="-122"/>
                <a:cs typeface="宋体" pitchFamily="-83" charset="-122"/>
              </a:rPr>
              <a:t>0.5-1 AU</a:t>
            </a:r>
            <a:endParaRPr lang="zh-CN" altLang="en-US" dirty="0">
              <a:solidFill>
                <a:srgbClr val="FF0000"/>
              </a:solidFill>
              <a:latin typeface="Calibri" pitchFamily="-83" charset="0"/>
              <a:ea typeface="宋体" pitchFamily="-83" charset="-122"/>
              <a:cs typeface="宋体" pitchFamily="-83" charset="-122"/>
            </a:endParaRPr>
          </a:p>
        </p:txBody>
      </p:sp>
      <p:cxnSp>
        <p:nvCxnSpPr>
          <p:cNvPr id="67" name="直接箭头连接符 14"/>
          <p:cNvCxnSpPr/>
          <p:nvPr/>
        </p:nvCxnSpPr>
        <p:spPr>
          <a:xfrm flipV="1">
            <a:off x="2097088" y="3378200"/>
            <a:ext cx="722312" cy="1508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29"/>
          <p:cNvSpPr txBox="1">
            <a:spLocks noChangeArrowheads="1"/>
          </p:cNvSpPr>
          <p:nvPr/>
        </p:nvSpPr>
        <p:spPr bwMode="auto">
          <a:xfrm>
            <a:off x="1644650" y="4410075"/>
            <a:ext cx="11747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3" charset="0"/>
              </a:rPr>
              <a:t>Log </a:t>
            </a:r>
            <a:r>
              <a:rPr lang="el-GR">
                <a:latin typeface="Calibri" pitchFamily="-83" charset="0"/>
              </a:rPr>
              <a:t>λ </a:t>
            </a:r>
            <a:r>
              <a:rPr lang="en-US">
                <a:latin typeface="Calibri" pitchFamily="-83" charset="0"/>
              </a:rPr>
              <a:t>(</a:t>
            </a:r>
            <a:r>
              <a:rPr lang="el-GR">
                <a:latin typeface="Calibri" pitchFamily="-83" charset="0"/>
              </a:rPr>
              <a:t>μ</a:t>
            </a:r>
            <a:r>
              <a:rPr lang="en-US">
                <a:latin typeface="Calibri" pitchFamily="-83" charset="0"/>
              </a:rPr>
              <a:t>m)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00601" y="2273950"/>
            <a:ext cx="848422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Log </a:t>
            </a:r>
            <a:r>
              <a:rPr lang="el-GR" dirty="0">
                <a:latin typeface="+mn-lt"/>
                <a:ea typeface="+mn-ea"/>
                <a:cs typeface="+mn-cs"/>
              </a:rPr>
              <a:t>λ</a:t>
            </a:r>
            <a:r>
              <a:rPr lang="en-US" dirty="0">
                <a:latin typeface="+mn-lt"/>
                <a:ea typeface="+mn-ea"/>
                <a:cs typeface="+mn-cs"/>
              </a:rPr>
              <a:t>F</a:t>
            </a:r>
            <a:r>
              <a:rPr lang="el-GR" baseline="-25000" dirty="0">
                <a:latin typeface="+mn-lt"/>
                <a:ea typeface="+mn-ea"/>
                <a:cs typeface="+mn-cs"/>
              </a:rPr>
              <a:t>λ</a:t>
            </a:r>
            <a:endParaRPr lang="en-US" baseline="-25000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0825" y="4930775"/>
            <a:ext cx="85550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Independent constraints on hot FU </a:t>
            </a:r>
            <a:r>
              <a:rPr lang="en-US" altLang="zh-CN" dirty="0" err="1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Ori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disk size (5 R</a:t>
            </a:r>
            <a:r>
              <a:rPr lang="en-US" altLang="zh-CN" baseline="-25000" dirty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to 0.5-1 AU):</a:t>
            </a:r>
          </a:p>
          <a:p>
            <a:pPr>
              <a:spcBef>
                <a:spcPts val="600"/>
              </a:spcBef>
              <a:buFont typeface="Arial" pitchFamily="-83" charset="0"/>
              <a:buChar char="•"/>
            </a:pP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MOST satellite suggests short small scale variability ~ 2.2-2.4 days, corresponding to the orbital time at 4.8-5.1 R</a:t>
            </a:r>
            <a:r>
              <a:rPr lang="en-US" altLang="zh-CN" baseline="-25000" dirty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</a:t>
            </a:r>
            <a:r>
              <a:rPr lang="en-US" altLang="zh-CN" sz="1500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(</a:t>
            </a:r>
            <a:r>
              <a:rPr lang="en-US" altLang="zh-CN" sz="1500" dirty="0" err="1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Siwak</a:t>
            </a:r>
            <a:r>
              <a:rPr lang="en-US" altLang="zh-CN" sz="1500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et al. 2013)</a:t>
            </a:r>
          </a:p>
          <a:p>
            <a:pPr>
              <a:spcBef>
                <a:spcPts val="600"/>
              </a:spcBef>
              <a:buFont typeface="Arial" pitchFamily="-83" charset="0"/>
              <a:buChar char="•"/>
            </a:pP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Keck Interferometer spatially resolve FU </a:t>
            </a:r>
            <a:r>
              <a:rPr lang="en-US" altLang="zh-CN" dirty="0" err="1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Ori</a:t>
            </a:r>
            <a:r>
              <a:rPr lang="en-US" altLang="zh-CN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to sub-AU scale, constraining the hot disk size  ~0.5 AU </a:t>
            </a:r>
            <a:r>
              <a:rPr lang="en-US" altLang="zh-CN" sz="1500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(Eisner &amp; Hillenbrand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762000"/>
            <a:ext cx="2971801" cy="3210669"/>
          </a:xfrm>
          <a:prstGeom prst="rect">
            <a:avLst/>
          </a:prstGeom>
        </p:spPr>
      </p:pic>
      <p:pic>
        <p:nvPicPr>
          <p:cNvPr id="14338" name="内容占位符 19" descr="di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27" t="826" r="1527" b="826"/>
          <a:stretch>
            <a:fillRect/>
          </a:stretch>
        </p:blipFill>
        <p:spPr>
          <a:xfrm>
            <a:off x="3200400" y="3795713"/>
            <a:ext cx="3182938" cy="2986087"/>
          </a:xfrm>
        </p:spPr>
      </p:pic>
      <p:pic>
        <p:nvPicPr>
          <p:cNvPr id="14340" name="图片 16" descr="tio.jpeg"/>
          <p:cNvPicPr>
            <a:picLocks noChangeAspect="1"/>
          </p:cNvPicPr>
          <p:nvPr/>
        </p:nvPicPr>
        <p:blipFill>
          <a:blip r:embed="rId4" cstate="print"/>
          <a:srcRect t="8948" b="16106"/>
          <a:stretch>
            <a:fillRect/>
          </a:stretch>
        </p:blipFill>
        <p:spPr bwMode="auto">
          <a:xfrm>
            <a:off x="0" y="914400"/>
            <a:ext cx="3075007" cy="29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17" descr="2micron.jpeg"/>
          <p:cNvPicPr>
            <a:picLocks noChangeAspect="1"/>
          </p:cNvPicPr>
          <p:nvPr/>
        </p:nvPicPr>
        <p:blipFill>
          <a:blip r:embed="rId5" cstate="print"/>
          <a:srcRect t="8948" b="16106"/>
          <a:stretch>
            <a:fillRect/>
          </a:stretch>
        </p:blipFill>
        <p:spPr bwMode="auto">
          <a:xfrm>
            <a:off x="2872529" y="980728"/>
            <a:ext cx="2994871" cy="29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7092280" y="3962400"/>
            <a:ext cx="1909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(Zhu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et al. 2009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6416675" y="2906712"/>
            <a:ext cx="66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 µ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1012825" y="3059112"/>
            <a:ext cx="81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optical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3657600" y="2906712"/>
            <a:ext cx="614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µm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rot="5400000">
            <a:off x="4985221" y="4300810"/>
            <a:ext cx="22860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76200" y="4143375"/>
            <a:ext cx="30444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Keplerian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rotation disk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high Ṁ disk could extend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to 0.5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AU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950171" y="4267200"/>
            <a:ext cx="1795463" cy="1851025"/>
          </a:xfrm>
          <a:custGeom>
            <a:avLst/>
            <a:gdLst>
              <a:gd name="connsiteX0" fmla="*/ 0 w 1795750"/>
              <a:gd name="connsiteY0" fmla="*/ 0 h 1850833"/>
              <a:gd name="connsiteX1" fmla="*/ 506776 w 1795750"/>
              <a:gd name="connsiteY1" fmla="*/ 1233889 h 1850833"/>
              <a:gd name="connsiteX2" fmla="*/ 1795750 w 1795750"/>
              <a:gd name="connsiteY2" fmla="*/ 1850833 h 185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5750" h="1850833">
                <a:moveTo>
                  <a:pt x="0" y="0"/>
                </a:moveTo>
                <a:cubicBezTo>
                  <a:pt x="103742" y="462708"/>
                  <a:pt x="207484" y="925417"/>
                  <a:pt x="506776" y="1233889"/>
                </a:cubicBezTo>
                <a:cubicBezTo>
                  <a:pt x="806068" y="1542361"/>
                  <a:pt x="1300909" y="1696597"/>
                  <a:pt x="1795750" y="185083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53340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Keplerian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rotation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3934797"/>
            <a:ext cx="1791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Central star mass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743200" y="3581400"/>
            <a:ext cx="1142429" cy="4426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6200000" flipH="1">
            <a:off x="3556322" y="4300661"/>
            <a:ext cx="1656482" cy="2011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495800"/>
            <a:ext cx="210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Produced at ~0.5 AU</a:t>
            </a:r>
            <a:endParaRPr lang="en-US" dirty="0"/>
          </a:p>
        </p:txBody>
      </p:sp>
      <p:cxnSp>
        <p:nvCxnSpPr>
          <p:cNvPr id="20" name="直接箭头连接符 15"/>
          <p:cNvCxnSpPr/>
          <p:nvPr/>
        </p:nvCxnSpPr>
        <p:spPr>
          <a:xfrm rot="5400000" flipH="1" flipV="1">
            <a:off x="6362701" y="3771903"/>
            <a:ext cx="1219199" cy="2285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1"/>
      <p:bldP spid="14345" grpId="1"/>
      <p:bldP spid="14346" grpId="0"/>
      <p:bldP spid="14350" grpId="0"/>
      <p:bldP spid="21" grpId="0" animBg="1"/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88" y="1340768"/>
            <a:ext cx="7921036" cy="5568720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FU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is a high mass accretion rate disk (2x10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ʘ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yr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from </a:t>
            </a:r>
            <a:r>
              <a:rPr lang="en-US" altLang="zh-CN" sz="2400" dirty="0" smtClean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5 R</a:t>
            </a:r>
            <a:r>
              <a:rPr lang="en-US" altLang="zh-CN" sz="2400" baseline="-25000" dirty="0" smtClean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to 0.5-1 AU around a 0.3 M</a:t>
            </a:r>
            <a:r>
              <a:rPr lang="en-US" altLang="zh-CN" sz="2400" baseline="-25000" dirty="0" smtClean="0">
                <a:latin typeface="Wingdings" pitchFamily="-83" charset="2"/>
                <a:ea typeface="Wingdings" pitchFamily="-83" charset="2"/>
                <a:cs typeface="Wingdings" pitchFamily="-83" charset="2"/>
              </a:rPr>
              <a:t>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star</a:t>
            </a: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2) Outbursts last ~100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=&gt;0.02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Msun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visc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~R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= decay time </a:t>
            </a: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=0.02-0.2</a:t>
            </a: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Keplerian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rotation disk</a:t>
            </a: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Observation summary: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3977640"/>
            <a:ext cx="2077685" cy="2066544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Disk accretion mechanisms (MRI &amp; GI):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2286016" cy="19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142984"/>
            <a:ext cx="2643174" cy="20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214686"/>
            <a:ext cx="83469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930776"/>
            <a:ext cx="4107256" cy="1658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26430" y="178592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MRI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69966" y="178592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GI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641503"/>
            <a:ext cx="4373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Gammie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1996, Turner et al. 2007,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&amp; Goodman 2009)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148" y="3643314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GI can transport angular momentum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038600"/>
            <a:ext cx="19965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724128" y="6237312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Gammie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2001,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Durisen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et al. 2007)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32861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~1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5664" y="5373216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267200"/>
            <a:ext cx="638848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MRI                                                   GI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ionization ratio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Toomre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Q~1</a:t>
            </a:r>
          </a:p>
          <a:p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a~0.01-0.1</a:t>
            </a:r>
            <a:endParaRPr lang="en-US" sz="24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943600"/>
            <a:ext cx="7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cool</a:t>
            </a:r>
            <a:r>
              <a:rPr lang="el-GR" dirty="0" smtClean="0"/>
              <a:t>&gt;Ω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5943600"/>
            <a:ext cx="7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cool</a:t>
            </a:r>
            <a:r>
              <a:rPr lang="el-GR" dirty="0" smtClean="0"/>
              <a:t>&lt;Ω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4" grpId="0" animBg="1"/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17009</TotalTime>
  <Words>1051</Words>
  <Application>Microsoft Macintosh PowerPoint</Application>
  <PresentationFormat>On-screen Show (4:3)</PresentationFormat>
  <Paragraphs>178</Paragraphs>
  <Slides>24</Slides>
  <Notes>8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主题</vt:lpstr>
      <vt:lpstr>Equation</vt:lpstr>
      <vt:lpstr>FU Ori and Outburst Mechanisms </vt:lpstr>
      <vt:lpstr>Outlines</vt:lpstr>
      <vt:lpstr>FU Ori</vt:lpstr>
      <vt:lpstr>FU Ori</vt:lpstr>
      <vt:lpstr>FU Ori: Hot inner disk</vt:lpstr>
      <vt:lpstr>FU Ori: Hot inner disk</vt:lpstr>
      <vt:lpstr>Slide 7</vt:lpstr>
      <vt:lpstr>Observation summary:</vt:lpstr>
      <vt:lpstr>Disk accretion mechanisms (MRI &amp; GI):</vt:lpstr>
      <vt:lpstr>Outburst and ‘S’ curve: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Time-Dependent Phenomena in Protoplanetary Disks</dc:title>
  <dc:creator>zhuzh</dc:creator>
  <cp:lastModifiedBy>z z</cp:lastModifiedBy>
  <cp:revision>612</cp:revision>
  <dcterms:created xsi:type="dcterms:W3CDTF">2014-05-14T07:34:08Z</dcterms:created>
  <dcterms:modified xsi:type="dcterms:W3CDTF">2014-05-14T09:43:43Z</dcterms:modified>
</cp:coreProperties>
</file>